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0"/>
  </p:notesMasterIdLst>
  <p:sldIdLst>
    <p:sldId id="277" r:id="rId2"/>
    <p:sldId id="518" r:id="rId3"/>
    <p:sldId id="519" r:id="rId4"/>
    <p:sldId id="520" r:id="rId5"/>
    <p:sldId id="521" r:id="rId6"/>
    <p:sldId id="522" r:id="rId7"/>
    <p:sldId id="523" r:id="rId8"/>
    <p:sldId id="524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364" autoAdjust="0"/>
  </p:normalViewPr>
  <p:slideViewPr>
    <p:cSldViewPr snapToGrid="0">
      <p:cViewPr varScale="1">
        <p:scale>
          <a:sx n="86" d="100"/>
          <a:sy n="86" d="100"/>
        </p:scale>
        <p:origin x="34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152DF-2A49-4569-95CB-19494886F433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BED58-13BC-4F7D-8EC2-5412A6104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1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541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30522" y="1274408"/>
            <a:ext cx="11120789" cy="45719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A133C9-2A45-27AB-FDB1-305A2292F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74167" y="478783"/>
            <a:ext cx="1943362" cy="557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C27F65-B76E-4E94-7658-49E5BF7651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21" y="545070"/>
            <a:ext cx="2153892" cy="425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D469DD2-469D-30C4-7ED1-D960D0060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3" y="432373"/>
            <a:ext cx="3097098" cy="6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86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78">
          <p15:clr>
            <a:srgbClr val="FBAE40"/>
          </p15:clr>
        </p15:guide>
        <p15:guide id="2" pos="325">
          <p15:clr>
            <a:srgbClr val="FBAE40"/>
          </p15:clr>
        </p15:guide>
        <p15:guide id="3" pos="733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-1"/>
            <a:ext cx="12191999" cy="1341121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B8FF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3324225" y="1516103"/>
            <a:ext cx="8372475" cy="510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Текст</a:t>
            </a:r>
          </a:p>
        </p:txBody>
      </p:sp>
      <p:sp>
        <p:nvSpPr>
          <p:cNvPr id="19" name="Объект 4"/>
          <p:cNvSpPr>
            <a:spLocks noGrp="1"/>
          </p:cNvSpPr>
          <p:nvPr>
            <p:ph idx="15" hasCustomPrompt="1"/>
          </p:nvPr>
        </p:nvSpPr>
        <p:spPr>
          <a:xfrm>
            <a:off x="604702" y="1516103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2" name="Объект 4"/>
          <p:cNvSpPr>
            <a:spLocks noGrp="1"/>
          </p:cNvSpPr>
          <p:nvPr>
            <p:ph idx="16" hasCustomPrompt="1"/>
          </p:nvPr>
        </p:nvSpPr>
        <p:spPr>
          <a:xfrm>
            <a:off x="604701" y="5029707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FDCF3F-7912-13E9-C83F-863DD9CDC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3"/>
          <a:stretch/>
        </p:blipFill>
        <p:spPr>
          <a:xfrm>
            <a:off x="1437563" y="308437"/>
            <a:ext cx="1494881" cy="433901"/>
          </a:xfrm>
          <a:prstGeom prst="rect">
            <a:avLst/>
          </a:prstGeom>
        </p:spPr>
      </p:pic>
      <p:sp>
        <p:nvSpPr>
          <p:cNvPr id="23" name="Объект 4"/>
          <p:cNvSpPr>
            <a:spLocks noGrp="1"/>
          </p:cNvSpPr>
          <p:nvPr>
            <p:ph idx="17" hasCustomPrompt="1"/>
          </p:nvPr>
        </p:nvSpPr>
        <p:spPr>
          <a:xfrm>
            <a:off x="604701" y="3272905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5" name="Подзаголовок 2"/>
          <p:cNvSpPr txBox="1">
            <a:spLocks/>
          </p:cNvSpPr>
          <p:nvPr userDrawn="1"/>
        </p:nvSpPr>
        <p:spPr>
          <a:xfrm>
            <a:off x="1437563" y="785574"/>
            <a:ext cx="1137750" cy="247410"/>
          </a:xfrm>
          <a:prstGeom prst="rect">
            <a:avLst/>
          </a:prstGeom>
          <a:solidFill>
            <a:schemeClr val="bg1">
              <a:alpha val="9366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4D19CC">
                    <a:lumMod val="40000"/>
                    <a:lumOff val="60000"/>
                  </a:srgbClr>
                </a:solidFill>
              </a:rPr>
              <a:t>www.uust.ru</a:t>
            </a:r>
            <a:endParaRPr lang="ru-RU" sz="1200" dirty="0">
              <a:solidFill>
                <a:srgbClr val="4D19CC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A4A6558-41DA-1556-029F-F7E2E598C60A}"/>
              </a:ext>
            </a:extLst>
          </p:cNvPr>
          <p:cNvSpPr/>
          <p:nvPr userDrawn="1"/>
        </p:nvSpPr>
        <p:spPr>
          <a:xfrm>
            <a:off x="9360806" y="-6094292"/>
            <a:ext cx="530522" cy="584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v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C78F31C-D7AF-6459-3AEE-50A66C3381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alphaModFix amt="5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74167" y="405043"/>
            <a:ext cx="1943362" cy="557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01FE06-E747-E8BC-E4D4-21108208D3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21" y="471330"/>
            <a:ext cx="2153892" cy="4252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8FAAD9F-072E-A347-42AE-F2F2DEC8C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6" r="75712"/>
          <a:stretch/>
        </p:blipFill>
        <p:spPr>
          <a:xfrm>
            <a:off x="483524" y="310627"/>
            <a:ext cx="872144" cy="7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25">
          <p15:clr>
            <a:srgbClr val="FBAE40"/>
          </p15:clr>
        </p15:guide>
        <p15:guide id="3" pos="73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-17440"/>
            <a:ext cx="3086100" cy="92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B8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86100" y="1"/>
            <a:ext cx="9105900" cy="90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B8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3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B8FF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527369" y="1221135"/>
            <a:ext cx="11169332" cy="4829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Текст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-844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 userDrawn="1"/>
        </p:nvSpPr>
        <p:spPr>
          <a:xfrm>
            <a:off x="1252168" y="480669"/>
            <a:ext cx="1427390" cy="2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4D19CC"/>
                </a:solidFill>
              </a:rPr>
              <a:t>www.uust.ru</a:t>
            </a:r>
            <a:endParaRPr lang="ru-RU" sz="1400" dirty="0">
              <a:solidFill>
                <a:srgbClr val="4D19CC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BB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FDF85F5-B525-461F-8FEC-751C7F1C4002}" type="datetimeFigureOut">
              <a:rPr lang="ru-RU"/>
              <a:pPr>
                <a:defRPr/>
              </a:pPr>
              <a:t>15.04.2025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BCEE166-5B1B-48D6-93C9-CE44FEC2AF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91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53" r:id="rId4"/>
  </p:sldLayoutIdLst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15"/>
          <p:cNvSpPr>
            <a:spLocks noChangeArrowheads="1" noChangeShapeType="1" noTextEdit="1"/>
          </p:cNvSpPr>
          <p:nvPr/>
        </p:nvSpPr>
        <p:spPr bwMode="auto">
          <a:xfrm>
            <a:off x="3017838" y="0"/>
            <a:ext cx="7078662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75"/>
            <a:ext cx="12192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16"/>
          <p:cNvSpPr>
            <a:spLocks noChangeArrowheads="1"/>
          </p:cNvSpPr>
          <p:nvPr/>
        </p:nvSpPr>
        <p:spPr bwMode="auto">
          <a:xfrm>
            <a:off x="527369" y="1438805"/>
            <a:ext cx="1069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1200" dirty="0">
              <a:latin typeface="Arial" charset="0"/>
            </a:endParaRPr>
          </a:p>
          <a:p>
            <a:pPr algn="ctr"/>
            <a:endParaRPr lang="ru-RU" sz="2800" dirty="0">
              <a:latin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СИБАЙСКИЙ </a:t>
            </a:r>
            <a:r>
              <a:rPr lang="ru-RU" sz="3200" b="1" dirty="0">
                <a:latin typeface="Times New Roman" pitchFamily="18" charset="0"/>
              </a:rPr>
              <a:t>ИНСТИТУТ (ФИЛИАЛ) </a:t>
            </a:r>
            <a:endParaRPr lang="ru-RU" sz="3200" b="1" dirty="0" smtClean="0">
              <a:latin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УФИМСКОГО УНИВЕРСИТЕТА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НАУКИ И ТЕХНОЛОГИЙ</a:t>
            </a:r>
            <a:endParaRPr lang="ru-RU" sz="3200" b="1" dirty="0">
              <a:latin typeface="Times New Roman" pitchFamily="18" charset="0"/>
            </a:endParaRPr>
          </a:p>
          <a:p>
            <a:pPr algn="ctr"/>
            <a:r>
              <a:rPr lang="ru-RU" sz="3200" b="1" dirty="0" smtClean="0">
                <a:latin typeface="Arial" charset="0"/>
              </a:rPr>
              <a:t> </a:t>
            </a:r>
          </a:p>
          <a:p>
            <a:pPr algn="ctr"/>
            <a:endParaRPr lang="ru-RU" b="1" dirty="0" smtClean="0">
              <a:latin typeface="Arial" charset="0"/>
            </a:endParaRPr>
          </a:p>
          <a:p>
            <a:pPr algn="ctr"/>
            <a:endParaRPr lang="ru-RU" b="1" dirty="0">
              <a:latin typeface="Arial" charset="0"/>
            </a:endParaRPr>
          </a:p>
          <a:p>
            <a:pPr algn="ctr"/>
            <a:endParaRPr lang="ru-RU" sz="2000" b="1" dirty="0">
              <a:latin typeface="Arial" charset="0"/>
            </a:endParaRPr>
          </a:p>
        </p:txBody>
      </p:sp>
      <p:pic>
        <p:nvPicPr>
          <p:cNvPr id="9" name="Рисунок 8" descr="http://qrcoder.ru/code/?https%3A%2F%2Fvk.com%2Fsibsu_ru&amp;4&amp;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45" y="5605145"/>
            <a:ext cx="1252855" cy="12528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997269" y="961751"/>
            <a:ext cx="975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</a:rPr>
              <a:t>МИНИСТЕРСТВО НАУКИ И ВЫСШЕГО ОБРАЗОВАНИЯ РОССИЙСКОЙ ФЕДЕРАЦИИ 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ВЫСШЕГО ОБРАЗОВАНИЯ</a:t>
            </a:r>
          </a:p>
          <a:p>
            <a:pPr algn="ctr"/>
            <a:r>
              <a:rPr lang="ru-RU" sz="1400" b="1" dirty="0">
                <a:latin typeface="Times New Roman" pitchFamily="18" charset="0"/>
              </a:rPr>
              <a:t>«УФИМСКИЙ УНИВЕРСИТЕТ НАУКИ И ТЕХНОЛОГИЙ»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11275"/>
            <a:ext cx="12192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1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6679"/>
    </mc:Choice>
    <mc:Fallback xmlns="">
      <p:transition spd="slow" advTm="66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617A3-2978-4D30-A6A7-DFBD6DE7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532" y="155015"/>
            <a:ext cx="7749168" cy="421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План бюджетного приёма </a:t>
            </a:r>
            <a:r>
              <a:rPr lang="ru-RU" sz="2400" b="1" dirty="0" smtClean="0"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cs typeface="Times New Roman" panose="02020603050405020304" pitchFamily="18" charset="0"/>
              </a:rPr>
              <a:t>Сибайский институт (филиал) </a:t>
            </a:r>
            <a:r>
              <a:rPr lang="ru-RU" sz="2400" b="1" dirty="0" smtClean="0">
                <a:cs typeface="Times New Roman" panose="02020603050405020304" pitchFamily="18" charset="0"/>
              </a:rPr>
              <a:t>УУНиТ </a:t>
            </a:r>
            <a:r>
              <a:rPr lang="ru-RU" sz="2400" b="1" dirty="0"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E643D996-AA93-4018-9F5D-F501B1A7DB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859556"/>
              </p:ext>
            </p:extLst>
          </p:nvPr>
        </p:nvGraphicFramePr>
        <p:xfrm>
          <a:off x="-1" y="978787"/>
          <a:ext cx="11958223" cy="4000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02">
                  <a:extLst>
                    <a:ext uri="{9D8B030D-6E8A-4147-A177-3AD203B41FA5}">
                      <a16:colId xmlns:a16="http://schemas.microsoft.com/office/drawing/2014/main" xmlns="" val="1314720422"/>
                    </a:ext>
                  </a:extLst>
                </a:gridCol>
                <a:gridCol w="6512585">
                  <a:extLst>
                    <a:ext uri="{9D8B030D-6E8A-4147-A177-3AD203B41FA5}">
                      <a16:colId xmlns:a16="http://schemas.microsoft.com/office/drawing/2014/main" xmlns="" val="4084202245"/>
                    </a:ext>
                  </a:extLst>
                </a:gridCol>
                <a:gridCol w="1830738">
                  <a:extLst>
                    <a:ext uri="{9D8B030D-6E8A-4147-A177-3AD203B41FA5}">
                      <a16:colId xmlns:a16="http://schemas.microsoft.com/office/drawing/2014/main" xmlns="" val="521145871"/>
                    </a:ext>
                  </a:extLst>
                </a:gridCol>
                <a:gridCol w="20254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412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Высшее образование</a:t>
                      </a:r>
                    </a:p>
                  </a:txBody>
                  <a:tcPr marL="91407" marR="91407" marT="45703" marB="4570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6250264"/>
                  </a:ext>
                </a:extLst>
              </a:tr>
              <a:tr h="33787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Бакалавриат</a:t>
                      </a:r>
                    </a:p>
                  </a:txBody>
                  <a:tcPr marL="91407" marR="91407" marT="45703" marB="4570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5726610"/>
                  </a:ext>
                </a:extLst>
              </a:tr>
              <a:tr h="81034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Код</a:t>
                      </a:r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Направление подготовки</a:t>
                      </a:r>
                    </a:p>
                    <a:p>
                      <a:pPr algn="ctr"/>
                      <a:r>
                        <a:rPr lang="ru-RU" sz="1400" b="1" dirty="0"/>
                        <a:t>И</a:t>
                      </a:r>
                      <a:r>
                        <a:rPr lang="ru-RU" sz="1800" b="1" dirty="0"/>
                        <a:t> профиль</a:t>
                      </a:r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Очно-заочная форма</a:t>
                      </a:r>
                      <a:endParaRPr lang="ru-RU" sz="1800" b="1" dirty="0"/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Заочная форма обучения</a:t>
                      </a:r>
                    </a:p>
                  </a:txBody>
                  <a:tcPr marL="91407" marR="91407" marT="45703" marB="45703" anchor="ctr"/>
                </a:tc>
                <a:extLst>
                  <a:ext uri="{0D108BD9-81ED-4DB2-BD59-A6C34878D82A}">
                    <a16:rowId xmlns:a16="http://schemas.microsoft.com/office/drawing/2014/main" xmlns="" val="3592825765"/>
                  </a:ext>
                </a:extLst>
              </a:tr>
              <a:tr h="40515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Естественно-математический факультет</a:t>
                      </a:r>
                    </a:p>
                  </a:txBody>
                  <a:tcPr marL="91407" marR="91407" marT="45703" marB="4570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5243499"/>
                  </a:ext>
                </a:extLst>
              </a:tr>
              <a:tr h="5437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01.03.02</a:t>
                      </a:r>
                      <a:endParaRPr lang="ru-RU" sz="1800" dirty="0"/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Прикладная математика и информатика</a:t>
                      </a:r>
                      <a:endParaRPr lang="ru-RU" sz="1800" dirty="0"/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spc="0" dirty="0" smtClean="0"/>
                        <a:t>25</a:t>
                      </a:r>
                      <a:endParaRPr lang="ru-RU" sz="1800" spc="0" dirty="0"/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07" marR="91407" marT="45703" marB="45703" anchor="ctr"/>
                </a:tc>
                <a:extLst>
                  <a:ext uri="{0D108BD9-81ED-4DB2-BD59-A6C34878D82A}">
                    <a16:rowId xmlns:a16="http://schemas.microsoft.com/office/drawing/2014/main" xmlns="" val="1439652643"/>
                  </a:ext>
                </a:extLst>
              </a:tr>
              <a:tr h="5437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05.03.06</a:t>
                      </a:r>
                      <a:endParaRPr lang="ru-RU" sz="1800" dirty="0"/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Экология и природопользование</a:t>
                      </a:r>
                      <a:endParaRPr lang="ru-RU" sz="1800" dirty="0"/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spc="0" dirty="0" smtClean="0"/>
                        <a:t>9</a:t>
                      </a:r>
                      <a:endParaRPr lang="ru-RU" sz="1800" spc="0" dirty="0"/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07" marR="91407" marT="45703" marB="45703" anchor="ctr"/>
                </a:tc>
                <a:extLst>
                  <a:ext uri="{0D108BD9-81ED-4DB2-BD59-A6C34878D82A}">
                    <a16:rowId xmlns:a16="http://schemas.microsoft.com/office/drawing/2014/main" xmlns="" val="3474965131"/>
                  </a:ext>
                </a:extLst>
              </a:tr>
              <a:tr h="8103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44.03.05</a:t>
                      </a:r>
                      <a:endParaRPr lang="ru-RU" sz="1800" dirty="0"/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Педагогическое образование, профиль </a:t>
                      </a:r>
                    </a:p>
                    <a:p>
                      <a:pPr algn="l"/>
                      <a:r>
                        <a:rPr lang="ru-RU" sz="1800" dirty="0" smtClean="0"/>
                        <a:t>Физическая культура. Дополнительное образование (Спортивная</a:t>
                      </a:r>
                      <a:r>
                        <a:rPr lang="ru-RU" sz="1800" baseline="0" dirty="0" smtClean="0"/>
                        <a:t> подготовка)</a:t>
                      </a:r>
                      <a:endParaRPr lang="ru-RU" sz="1800" dirty="0"/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07" marR="91407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marL="91407" marR="91407" marT="45703" marB="45703" anchor="ctr"/>
                </a:tc>
                <a:extLst>
                  <a:ext uri="{0D108BD9-81ED-4DB2-BD59-A6C34878D82A}">
                    <a16:rowId xmlns:a16="http://schemas.microsoft.com/office/drawing/2014/main" xmlns="" val="3400906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3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8474"/>
    </mc:Choice>
    <mc:Fallback xmlns="">
      <p:transition spd="slow" advTm="84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710F1F-3709-4992-B17B-CA6DE9C7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102" y="155015"/>
            <a:ext cx="7559598" cy="421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План бюджетного приёма </a:t>
            </a:r>
            <a:r>
              <a:rPr lang="ru-RU" sz="2400" b="1" dirty="0" smtClean="0"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cs typeface="Times New Roman" panose="02020603050405020304" pitchFamily="18" charset="0"/>
              </a:rPr>
              <a:t>Сибайский институт (филиал) </a:t>
            </a:r>
            <a:r>
              <a:rPr lang="ru-RU" sz="2400" b="1" dirty="0" smtClean="0">
                <a:cs typeface="Times New Roman" panose="02020603050405020304" pitchFamily="18" charset="0"/>
              </a:rPr>
              <a:t>УУНиТ </a:t>
            </a:r>
            <a:r>
              <a:rPr lang="ru-RU" sz="2400" b="1" dirty="0"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cs typeface="Times New Roman" panose="02020603050405020304" pitchFamily="18" charset="0"/>
              </a:rPr>
              <a:t>году</a:t>
            </a:r>
            <a:endParaRPr lang="ru-RU" sz="24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98E6C0A-07EC-4CCB-BC80-539CEFAE0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592361"/>
              </p:ext>
            </p:extLst>
          </p:nvPr>
        </p:nvGraphicFramePr>
        <p:xfrm>
          <a:off x="0" y="1220788"/>
          <a:ext cx="12192001" cy="4104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290">
                  <a:extLst>
                    <a:ext uri="{9D8B030D-6E8A-4147-A177-3AD203B41FA5}">
                      <a16:colId xmlns:a16="http://schemas.microsoft.com/office/drawing/2014/main" xmlns="" val="3145305027"/>
                    </a:ext>
                  </a:extLst>
                </a:gridCol>
                <a:gridCol w="6797639">
                  <a:extLst>
                    <a:ext uri="{9D8B030D-6E8A-4147-A177-3AD203B41FA5}">
                      <a16:colId xmlns:a16="http://schemas.microsoft.com/office/drawing/2014/main" xmlns="" val="3701081224"/>
                    </a:ext>
                  </a:extLst>
                </a:gridCol>
                <a:gridCol w="1946313">
                  <a:extLst>
                    <a:ext uri="{9D8B030D-6E8A-4147-A177-3AD203B41FA5}">
                      <a16:colId xmlns:a16="http://schemas.microsoft.com/office/drawing/2014/main" xmlns="" val="1736242310"/>
                    </a:ext>
                  </a:extLst>
                </a:gridCol>
                <a:gridCol w="2019759">
                  <a:extLst>
                    <a:ext uri="{9D8B030D-6E8A-4147-A177-3AD203B41FA5}">
                      <a16:colId xmlns:a16="http://schemas.microsoft.com/office/drawing/2014/main" xmlns="" val="470136586"/>
                    </a:ext>
                  </a:extLst>
                </a:gridCol>
              </a:tblGrid>
              <a:tr h="61562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Высшее образование, </a:t>
                      </a:r>
                      <a:r>
                        <a:rPr lang="ru-RU" sz="1800" b="1" dirty="0" smtClean="0"/>
                        <a:t>Бакалавриат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3742" marR="83742" marT="45703" marB="4570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47822"/>
                  </a:ext>
                </a:extLst>
              </a:tr>
              <a:tr h="40618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Педагогический факультет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83742" marR="83742" marT="45703" marB="4570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033955"/>
                  </a:ext>
                </a:extLst>
              </a:tr>
              <a:tr h="81238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Код</a:t>
                      </a:r>
                      <a:endParaRPr lang="ru-RU" sz="1800" b="1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Направление подготовки и профиль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Очная форма обучения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Заочная форма обучения</a:t>
                      </a:r>
                    </a:p>
                  </a:txBody>
                  <a:tcPr marL="83742" marR="83742" marT="45703" marB="45703" anchor="ctr"/>
                </a:tc>
                <a:extLst>
                  <a:ext uri="{0D108BD9-81ED-4DB2-BD59-A6C34878D82A}">
                    <a16:rowId xmlns:a16="http://schemas.microsoft.com/office/drawing/2014/main" xmlns="" val="2974727908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44.03.02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Психолого-педагогическое </a:t>
                      </a:r>
                      <a:r>
                        <a:rPr lang="ru-RU" sz="1800" dirty="0" smtClean="0"/>
                        <a:t>образование</a:t>
                      </a:r>
                    </a:p>
                    <a:p>
                      <a:pPr algn="l"/>
                      <a:r>
                        <a:rPr lang="ru-RU" sz="1800" dirty="0" smtClean="0"/>
                        <a:t>Профиль Психология</a:t>
                      </a:r>
                      <a:r>
                        <a:rPr lang="ru-RU" sz="1800" baseline="0" dirty="0" smtClean="0"/>
                        <a:t> и социальная педагогика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extLst>
                  <a:ext uri="{0D108BD9-81ED-4DB2-BD59-A6C34878D82A}">
                    <a16:rowId xmlns:a16="http://schemas.microsoft.com/office/drawing/2014/main" xmlns="" val="1566194203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44.03.05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Педагогическое образование</a:t>
                      </a:r>
                    </a:p>
                    <a:p>
                      <a:pPr algn="l"/>
                      <a:r>
                        <a:rPr lang="ru-RU" sz="1800" dirty="0" smtClean="0"/>
                        <a:t>Профиль Иностранный язык. Образование в области родного языка и литературы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19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83742" marR="83742" marT="45703" marB="45703" anchor="ctr"/>
                </a:tc>
                <a:extLst>
                  <a:ext uri="{0D108BD9-81ED-4DB2-BD59-A6C34878D82A}">
                    <a16:rowId xmlns:a16="http://schemas.microsoft.com/office/drawing/2014/main" xmlns="" val="1510205669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44.03.05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Педагогическое образование</a:t>
                      </a:r>
                    </a:p>
                    <a:p>
                      <a:pPr algn="l"/>
                      <a:r>
                        <a:rPr lang="ru-RU" sz="1800" dirty="0" smtClean="0"/>
                        <a:t>Профиль Дошкольное образование.</a:t>
                      </a:r>
                      <a:r>
                        <a:rPr lang="ru-RU" sz="1800" baseline="0" dirty="0" smtClean="0"/>
                        <a:t> Начальное образование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extLst>
                  <a:ext uri="{0D108BD9-81ED-4DB2-BD59-A6C34878D82A}">
                    <a16:rowId xmlns:a16="http://schemas.microsoft.com/office/drawing/2014/main" xmlns="" val="123161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1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8233"/>
    </mc:Choice>
    <mc:Fallback xmlns="">
      <p:transition spd="slow" advTm="82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710F1F-3709-4992-B17B-CA6DE9C7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102" y="155015"/>
            <a:ext cx="7559598" cy="421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План бюджетного приёма </a:t>
            </a:r>
            <a:r>
              <a:rPr lang="ru-RU" sz="2400" b="1" dirty="0" smtClean="0"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cs typeface="Times New Roman" panose="02020603050405020304" pitchFamily="18" charset="0"/>
              </a:rPr>
              <a:t>Сибайский институт (филиал) </a:t>
            </a:r>
            <a:r>
              <a:rPr lang="ru-RU" sz="2400" b="1" dirty="0" smtClean="0">
                <a:cs typeface="Times New Roman" panose="02020603050405020304" pitchFamily="18" charset="0"/>
              </a:rPr>
              <a:t>УУНиТ </a:t>
            </a:r>
            <a:r>
              <a:rPr lang="ru-RU" sz="2400" b="1" dirty="0"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cs typeface="Times New Roman" panose="02020603050405020304" pitchFamily="18" charset="0"/>
              </a:rPr>
              <a:t>году</a:t>
            </a:r>
            <a:endParaRPr lang="ru-RU" sz="24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98E6C0A-07EC-4CCB-BC80-539CEFAE0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36004"/>
              </p:ext>
            </p:extLst>
          </p:nvPr>
        </p:nvGraphicFramePr>
        <p:xfrm>
          <a:off x="0" y="1220788"/>
          <a:ext cx="12192000" cy="304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668">
                  <a:extLst>
                    <a:ext uri="{9D8B030D-6E8A-4147-A177-3AD203B41FA5}">
                      <a16:colId xmlns:a16="http://schemas.microsoft.com/office/drawing/2014/main" xmlns="" val="3145305027"/>
                    </a:ext>
                  </a:extLst>
                </a:gridCol>
                <a:gridCol w="5861860">
                  <a:extLst>
                    <a:ext uri="{9D8B030D-6E8A-4147-A177-3AD203B41FA5}">
                      <a16:colId xmlns:a16="http://schemas.microsoft.com/office/drawing/2014/main" xmlns="" val="3701081224"/>
                    </a:ext>
                  </a:extLst>
                </a:gridCol>
                <a:gridCol w="1678379">
                  <a:extLst>
                    <a:ext uri="{9D8B030D-6E8A-4147-A177-3AD203B41FA5}">
                      <a16:colId xmlns:a16="http://schemas.microsoft.com/office/drawing/2014/main" xmlns="" val="1736242310"/>
                    </a:ext>
                  </a:extLst>
                </a:gridCol>
                <a:gridCol w="1678379">
                  <a:extLst>
                    <a:ext uri="{9D8B030D-6E8A-4147-A177-3AD203B41FA5}">
                      <a16:colId xmlns:a16="http://schemas.microsoft.com/office/drawing/2014/main" xmlns="" val="2892848393"/>
                    </a:ext>
                  </a:extLst>
                </a:gridCol>
                <a:gridCol w="1741714">
                  <a:extLst>
                    <a:ext uri="{9D8B030D-6E8A-4147-A177-3AD203B41FA5}">
                      <a16:colId xmlns:a16="http://schemas.microsoft.com/office/drawing/2014/main" xmlns="" val="470136586"/>
                    </a:ext>
                  </a:extLst>
                </a:gridCol>
              </a:tblGrid>
              <a:tr h="61562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Высшее образование, </a:t>
                      </a:r>
                      <a:r>
                        <a:rPr lang="ru-RU" sz="1800" b="1" dirty="0" smtClean="0"/>
                        <a:t>Бакалавриат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3742" marR="83742" marT="45703" marB="4570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47822"/>
                  </a:ext>
                </a:extLst>
              </a:tr>
              <a:tr h="406180">
                <a:tc gridSpan="5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Технологический факультет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83742" marR="83742" marT="45703" marB="4570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033955"/>
                  </a:ext>
                </a:extLst>
              </a:tr>
              <a:tr h="81238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Код</a:t>
                      </a:r>
                      <a:endParaRPr lang="ru-RU" sz="1800" b="1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Направление подготовки и профиль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Очная форма обучения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Очно-заочная форма</a:t>
                      </a:r>
                      <a:endParaRPr lang="ru-RU" sz="1800" b="1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Заочная форма обучения</a:t>
                      </a:r>
                    </a:p>
                  </a:txBody>
                  <a:tcPr marL="83742" marR="83742" marT="45703" marB="45703" anchor="ctr"/>
                </a:tc>
                <a:extLst>
                  <a:ext uri="{0D108BD9-81ED-4DB2-BD59-A6C34878D82A}">
                    <a16:rowId xmlns:a16="http://schemas.microsoft.com/office/drawing/2014/main" xmlns="" val="2974727908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23.03.03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Эксплуатация транспортно-технологических машин и комплексов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16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83742" marR="83742" marT="45703" marB="45703" anchor="ctr"/>
                </a:tc>
                <a:extLst>
                  <a:ext uri="{0D108BD9-81ED-4DB2-BD59-A6C34878D82A}">
                    <a16:rowId xmlns:a16="http://schemas.microsoft.com/office/drawing/2014/main" xmlns="" val="1566194203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29.03.04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Технология художественной обработки материалов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12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83742" marR="83742" marT="45703" marB="45703" anchor="ctr"/>
                </a:tc>
                <a:extLst>
                  <a:ext uri="{0D108BD9-81ED-4DB2-BD59-A6C34878D82A}">
                    <a16:rowId xmlns:a16="http://schemas.microsoft.com/office/drawing/2014/main" xmlns="" val="151020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8233"/>
    </mc:Choice>
    <mc:Fallback xmlns="">
      <p:transition spd="slow" advTm="823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710F1F-3709-4992-B17B-CA6DE9C7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102" y="155015"/>
            <a:ext cx="7559598" cy="421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План бюджетного приёма </a:t>
            </a:r>
            <a:r>
              <a:rPr lang="ru-RU" sz="2400" b="1" dirty="0" smtClean="0"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cs typeface="Times New Roman" panose="02020603050405020304" pitchFamily="18" charset="0"/>
              </a:rPr>
              <a:t>Сибайский институт (филиал) </a:t>
            </a:r>
            <a:r>
              <a:rPr lang="ru-RU" sz="2400" b="1" dirty="0" smtClean="0">
                <a:cs typeface="Times New Roman" panose="02020603050405020304" pitchFamily="18" charset="0"/>
              </a:rPr>
              <a:t>УУНиТ </a:t>
            </a:r>
            <a:r>
              <a:rPr lang="ru-RU" sz="2400" b="1" dirty="0"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cs typeface="Times New Roman" panose="02020603050405020304" pitchFamily="18" charset="0"/>
              </a:rPr>
              <a:t>году</a:t>
            </a:r>
            <a:endParaRPr lang="ru-RU" sz="24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98E6C0A-07EC-4CCB-BC80-539CEFAE0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652577"/>
              </p:ext>
            </p:extLst>
          </p:nvPr>
        </p:nvGraphicFramePr>
        <p:xfrm>
          <a:off x="107795" y="1204332"/>
          <a:ext cx="11991278" cy="449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391">
                  <a:extLst>
                    <a:ext uri="{9D8B030D-6E8A-4147-A177-3AD203B41FA5}">
                      <a16:colId xmlns:a16="http://schemas.microsoft.com/office/drawing/2014/main" xmlns="" val="3145305027"/>
                    </a:ext>
                  </a:extLst>
                </a:gridCol>
                <a:gridCol w="5765354">
                  <a:extLst>
                    <a:ext uri="{9D8B030D-6E8A-4147-A177-3AD203B41FA5}">
                      <a16:colId xmlns:a16="http://schemas.microsoft.com/office/drawing/2014/main" xmlns="" val="3701081224"/>
                    </a:ext>
                  </a:extLst>
                </a:gridCol>
                <a:gridCol w="1650747">
                  <a:extLst>
                    <a:ext uri="{9D8B030D-6E8A-4147-A177-3AD203B41FA5}">
                      <a16:colId xmlns:a16="http://schemas.microsoft.com/office/drawing/2014/main" xmlns="" val="1736242310"/>
                    </a:ext>
                  </a:extLst>
                </a:gridCol>
                <a:gridCol w="1650747">
                  <a:extLst>
                    <a:ext uri="{9D8B030D-6E8A-4147-A177-3AD203B41FA5}">
                      <a16:colId xmlns:a16="http://schemas.microsoft.com/office/drawing/2014/main" xmlns="" val="2892848393"/>
                    </a:ext>
                  </a:extLst>
                </a:gridCol>
                <a:gridCol w="1713039">
                  <a:extLst>
                    <a:ext uri="{9D8B030D-6E8A-4147-A177-3AD203B41FA5}">
                      <a16:colId xmlns:a16="http://schemas.microsoft.com/office/drawing/2014/main" xmlns="" val="470136586"/>
                    </a:ext>
                  </a:extLst>
                </a:gridCol>
              </a:tblGrid>
              <a:tr h="84026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Высшее образование, </a:t>
                      </a:r>
                      <a:r>
                        <a:rPr lang="ru-RU" sz="1800" b="1" dirty="0" smtClean="0"/>
                        <a:t>Магистратура (договорная форма обучения)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3742" marR="83742" marT="45703" marB="4570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47822"/>
                  </a:ext>
                </a:extLst>
              </a:tr>
              <a:tr h="81238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Код</a:t>
                      </a:r>
                      <a:endParaRPr lang="ru-RU" sz="1800" b="1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Направление подготовки и профиль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Очная форма обучения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Очно-заочная форма</a:t>
                      </a:r>
                      <a:endParaRPr lang="ru-RU" sz="1800" b="1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Заочная форма обучения</a:t>
                      </a:r>
                    </a:p>
                  </a:txBody>
                  <a:tcPr marL="83742" marR="83742" marT="45703" marB="45703" anchor="ctr"/>
                </a:tc>
                <a:extLst>
                  <a:ext uri="{0D108BD9-81ED-4DB2-BD59-A6C34878D82A}">
                    <a16:rowId xmlns:a16="http://schemas.microsoft.com/office/drawing/2014/main" xmlns="" val="2974727908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</a:rPr>
                        <a:t>05.04.06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</a:rPr>
                        <a:t>Экология 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</a:rPr>
                        <a:t>и природопользование</a:t>
                      </a: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extLst>
                  <a:ext uri="{0D108BD9-81ED-4DB2-BD59-A6C34878D82A}">
                    <a16:rowId xmlns:a16="http://schemas.microsoft.com/office/drawing/2014/main" xmlns="" val="1566194203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</a:rPr>
                        <a:t>06.04.01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</a:rPr>
                        <a:t>Биология 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83742" marR="83742" marT="45703" marB="45703" anchor="ctr"/>
                </a:tc>
                <a:extLst>
                  <a:ext uri="{0D108BD9-81ED-4DB2-BD59-A6C34878D82A}">
                    <a16:rowId xmlns:a16="http://schemas.microsoft.com/office/drawing/2014/main" xmlns="" val="1510205669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rtl="0" fontAlgn="ctr"/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</a:rPr>
                        <a:t>44.04.01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</a:rPr>
                        <a:t>Педагогическое образование (профиль Управление образованием)</a:t>
                      </a: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</a:tr>
              <a:tr h="396423">
                <a:tc>
                  <a:txBody>
                    <a:bodyPr/>
                    <a:lstStyle/>
                    <a:p>
                      <a:pPr rtl="0" fontAlgn="ctr"/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</a:rPr>
                        <a:t>44.04.02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</a:rPr>
                        <a:t>Психолого-педагогическое образование</a:t>
                      </a: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</a:tr>
              <a:tr h="396423">
                <a:tc>
                  <a:txBody>
                    <a:bodyPr/>
                    <a:lstStyle/>
                    <a:p>
                      <a:pPr rtl="0" fontAlgn="ctr"/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</a:rPr>
                        <a:t>44.04.03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</a:rPr>
                        <a:t>Специальное (дефектологическое) образование</a:t>
                      </a: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83742" marR="83742" marT="45703" marB="45703" anchor="ctr"/>
                </a:tc>
              </a:tr>
              <a:tr h="396423">
                <a:tc>
                  <a:txBody>
                    <a:bodyPr/>
                    <a:lstStyle/>
                    <a:p>
                      <a:pPr rtl="0" font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38.04.01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(профиль Управление бизнесом в цифровой экономике)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1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8233"/>
    </mc:Choice>
    <mc:Fallback xmlns="">
      <p:transition spd="slow" advTm="823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710F1F-3709-4992-B17B-CA6DE9C7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102" y="155015"/>
            <a:ext cx="7559598" cy="421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Вступительные испытания</a:t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cs typeface="Times New Roman" panose="02020603050405020304" pitchFamily="18" charset="0"/>
              </a:rPr>
              <a:t>Сибайский институт (филиал) </a:t>
            </a:r>
            <a:r>
              <a:rPr lang="ru-RU" sz="2400" b="1" dirty="0" smtClean="0">
                <a:cs typeface="Times New Roman" panose="02020603050405020304" pitchFamily="18" charset="0"/>
              </a:rPr>
              <a:t>УУНиТ </a:t>
            </a:r>
            <a:r>
              <a:rPr lang="ru-RU" sz="2400" b="1" dirty="0"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cs typeface="Times New Roman" panose="02020603050405020304" pitchFamily="18" charset="0"/>
              </a:rPr>
              <a:t>году</a:t>
            </a:r>
            <a:endParaRPr lang="ru-RU" sz="24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98E6C0A-07EC-4CCB-BC80-539CEFAE0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393654"/>
              </p:ext>
            </p:extLst>
          </p:nvPr>
        </p:nvGraphicFramePr>
        <p:xfrm>
          <a:off x="0" y="823611"/>
          <a:ext cx="12192001" cy="5755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668">
                  <a:extLst>
                    <a:ext uri="{9D8B030D-6E8A-4147-A177-3AD203B41FA5}">
                      <a16:colId xmlns:a16="http://schemas.microsoft.com/office/drawing/2014/main" xmlns="" val="3145305027"/>
                    </a:ext>
                  </a:extLst>
                </a:gridCol>
                <a:gridCol w="2141847">
                  <a:extLst>
                    <a:ext uri="{9D8B030D-6E8A-4147-A177-3AD203B41FA5}">
                      <a16:colId xmlns:a16="http://schemas.microsoft.com/office/drawing/2014/main" xmlns="" val="3701081224"/>
                    </a:ext>
                  </a:extLst>
                </a:gridCol>
                <a:gridCol w="1278384">
                  <a:extLst>
                    <a:ext uri="{9D8B030D-6E8A-4147-A177-3AD203B41FA5}">
                      <a16:colId xmlns:a16="http://schemas.microsoft.com/office/drawing/2014/main" xmlns="" val="1736242310"/>
                    </a:ext>
                  </a:extLst>
                </a:gridCol>
                <a:gridCol w="2077375">
                  <a:extLst>
                    <a:ext uri="{9D8B030D-6E8A-4147-A177-3AD203B41FA5}">
                      <a16:colId xmlns:a16="http://schemas.microsoft.com/office/drawing/2014/main" xmlns="" val="2892848393"/>
                    </a:ext>
                  </a:extLst>
                </a:gridCol>
                <a:gridCol w="1393794">
                  <a:extLst>
                    <a:ext uri="{9D8B030D-6E8A-4147-A177-3AD203B41FA5}">
                      <a16:colId xmlns:a16="http://schemas.microsoft.com/office/drawing/2014/main" xmlns="" val="470136586"/>
                    </a:ext>
                  </a:extLst>
                </a:gridCol>
                <a:gridCol w="1260629"/>
                <a:gridCol w="1622395"/>
                <a:gridCol w="1185909"/>
              </a:tblGrid>
              <a:tr h="614322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Высшее образование, </a:t>
                      </a:r>
                      <a:r>
                        <a:rPr lang="ru-RU" sz="1800" b="1" dirty="0" smtClean="0"/>
                        <a:t>Бакалавриат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3742" marR="83742" marT="45703" marB="4570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47822"/>
                  </a:ext>
                </a:extLst>
              </a:tr>
              <a:tr h="438792">
                <a:tc gridSpan="8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Технологический факультет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83742" marR="83742" marT="45703" marB="457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033955"/>
                  </a:ext>
                </a:extLst>
              </a:tr>
              <a:tr h="77973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Код</a:t>
                      </a:r>
                      <a:endParaRPr lang="ru-RU" sz="1200" b="1" dirty="0"/>
                    </a:p>
                  </a:txBody>
                  <a:tcPr marL="83742" marR="837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Направление подготовки и профиль</a:t>
                      </a:r>
                    </a:p>
                  </a:txBody>
                  <a:tcPr marL="83742" marR="837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Для</a:t>
                      </a:r>
                      <a:r>
                        <a:rPr lang="ru-RU" sz="1200" b="1" baseline="0" dirty="0" smtClean="0"/>
                        <a:t> поступающих с ЕГЭ</a:t>
                      </a:r>
                      <a:endParaRPr lang="ru-RU" sz="1200" b="1" dirty="0"/>
                    </a:p>
                  </a:txBody>
                  <a:tcPr marL="83742" marR="837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83742" marR="83742" marT="45703" marB="4570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83742" marR="83742" marT="45703" marB="45703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</a:t>
                      </a:r>
                      <a:r>
                        <a:rPr lang="ru-RU" sz="1200" b="1" baseline="0" dirty="0" smtClean="0"/>
                        <a:t> дипломом СПО / ВО</a:t>
                      </a:r>
                      <a:endParaRPr lang="ru-RU" sz="1200" b="1" dirty="0"/>
                    </a:p>
                  </a:txBody>
                  <a:tcPr marL="83742" marR="837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83742" marR="83742" marT="45703" marB="4570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83742" marR="83742" marT="45703" marB="45703" anchor="ctr"/>
                </a:tc>
                <a:extLst>
                  <a:ext uri="{0D108BD9-81ED-4DB2-BD59-A6C34878D82A}">
                    <a16:rowId xmlns:a16="http://schemas.microsoft.com/office/drawing/2014/main" xmlns="" val="2974727908"/>
                  </a:ext>
                </a:extLst>
              </a:tr>
              <a:tr h="6143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23.03.03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 транспортно-технологических машин и комплексов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(40/100)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(44/100) / Физика (39/100)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/Химия (39/100)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(40/100)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и геометрия (40/100)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физика (39/100)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(40/100)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66194203"/>
                  </a:ext>
                </a:extLst>
              </a:tr>
              <a:tr h="9265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29.03.04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художественной обработки материалов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(40/100)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проектированию художественно-промышленных изделий (40/100)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(40/100)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и геометрия (40/100)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проектированию художественно-промышленных изделий (40/100)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(40/100)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0205669"/>
                  </a:ext>
                </a:extLst>
              </a:tr>
              <a:tr h="5543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44.03.01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образование (профиль Технология)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(39/100)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педагогической деятельности (40/100)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(40/100)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физика (39/100)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педагогической деятельности (40/100)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(40/100)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3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44.03.05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(профиль Технология. Информатика)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(45/100)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педагогической деятельности (40/100)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(40/100)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Обществоведение (45/100)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педагогической деятельности (40/100)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(40/100)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59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44.03.05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(профиль Технология.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(45/100)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педагогической деятельности (40/100)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(40/100)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Обществоведение (45/100)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к педагогической деятельности (40/100)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(40/100)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2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8233"/>
    </mc:Choice>
    <mc:Fallback xmlns="">
      <p:transition spd="slow" advTm="823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710F1F-3709-4992-B17B-CA6DE9C7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102" y="155015"/>
            <a:ext cx="7559598" cy="421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cs typeface="Times New Roman" panose="02020603050405020304" pitchFamily="18" charset="0"/>
              </a:rPr>
              <a:t>Вступительные испытания</a:t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cs typeface="Times New Roman" panose="02020603050405020304" pitchFamily="18" charset="0"/>
              </a:rPr>
              <a:t>Сибайский институт (филиал) </a:t>
            </a:r>
            <a:r>
              <a:rPr lang="ru-RU" sz="2400" b="1" dirty="0" smtClean="0">
                <a:cs typeface="Times New Roman" panose="02020603050405020304" pitchFamily="18" charset="0"/>
              </a:rPr>
              <a:t>УУНиТ </a:t>
            </a:r>
            <a:r>
              <a:rPr lang="ru-RU" sz="2400" b="1" dirty="0"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cs typeface="Times New Roman" panose="02020603050405020304" pitchFamily="18" charset="0"/>
              </a:rPr>
              <a:t>году</a:t>
            </a:r>
            <a:endParaRPr lang="ru-RU" sz="24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998E6C0A-07EC-4CCB-BC80-539CEFAE0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254896"/>
              </p:ext>
            </p:extLst>
          </p:nvPr>
        </p:nvGraphicFramePr>
        <p:xfrm>
          <a:off x="-2" y="1220788"/>
          <a:ext cx="12100266" cy="213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350">
                  <a:extLst>
                    <a:ext uri="{9D8B030D-6E8A-4147-A177-3AD203B41FA5}">
                      <a16:colId xmlns:a16="http://schemas.microsoft.com/office/drawing/2014/main" xmlns="" val="3145305027"/>
                    </a:ext>
                  </a:extLst>
                </a:gridCol>
                <a:gridCol w="3240349">
                  <a:extLst>
                    <a:ext uri="{9D8B030D-6E8A-4147-A177-3AD203B41FA5}">
                      <a16:colId xmlns:a16="http://schemas.microsoft.com/office/drawing/2014/main" xmlns="" val="3701081224"/>
                    </a:ext>
                  </a:extLst>
                </a:gridCol>
                <a:gridCol w="2707689"/>
                <a:gridCol w="4580878"/>
              </a:tblGrid>
              <a:tr h="61562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Высшее образование, </a:t>
                      </a:r>
                      <a:r>
                        <a:rPr lang="ru-RU" sz="1800" b="1" dirty="0" smtClean="0"/>
                        <a:t>Магистратура (договорная форма обучения)</a:t>
                      </a:r>
                      <a:endParaRPr lang="ru-RU" sz="1800" b="1" dirty="0" smtClean="0"/>
                    </a:p>
                    <a:p>
                      <a:pPr algn="ctr"/>
                      <a:endParaRPr lang="ru-RU" sz="1800" dirty="0"/>
                    </a:p>
                  </a:txBody>
                  <a:tcPr marL="83742" marR="83742" marT="45703" marB="4570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2447822"/>
                  </a:ext>
                </a:extLst>
              </a:tr>
              <a:tr h="40618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Технологический факультет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83742" marR="83742" marT="45703" marB="4570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033955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подготовки и профиль</a:t>
                      </a: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вступительного испытания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1566194203"/>
                  </a:ext>
                </a:extLst>
              </a:tr>
              <a:tr h="39642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44.04.01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742" marR="83742" marT="45703" marB="4570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образованием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Междисциплинарный экзамен по педагогике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xmlns="" val="151020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6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8233"/>
    </mc:Choice>
    <mc:Fallback xmlns="">
      <p:transition spd="slow" advTm="82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710F1F-3709-4992-B17B-CA6DE9C7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102" y="155015"/>
            <a:ext cx="7559598" cy="421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Сроки приема и зачисления</a:t>
            </a:r>
            <a:r>
              <a:rPr lang="ru-RU" sz="2400" b="1" dirty="0" smtClean="0"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cs typeface="Times New Roman" panose="02020603050405020304" pitchFamily="18" charset="0"/>
              </a:rPr>
              <a:t>Сибайский институт (филиал) </a:t>
            </a:r>
            <a:r>
              <a:rPr lang="ru-RU" sz="2400" b="1" dirty="0" smtClean="0">
                <a:cs typeface="Times New Roman" panose="02020603050405020304" pitchFamily="18" charset="0"/>
              </a:rPr>
              <a:t>УУНиТ </a:t>
            </a:r>
            <a:r>
              <a:rPr lang="ru-RU" sz="2400" b="1" dirty="0"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cs typeface="Times New Roman" panose="02020603050405020304" pitchFamily="18" charset="0"/>
              </a:rPr>
              <a:t>году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72483"/>
              </p:ext>
            </p:extLst>
          </p:nvPr>
        </p:nvGraphicFramePr>
        <p:xfrm>
          <a:off x="0" y="994300"/>
          <a:ext cx="11940467" cy="5304591"/>
        </p:xfrm>
        <a:graphic>
          <a:graphicData uri="http://schemas.openxmlformats.org/drawingml/2006/table">
            <a:tbl>
              <a:tblPr firstRow="1" firstCol="1" bandRow="1"/>
              <a:tblGrid>
                <a:gridCol w="2271997"/>
                <a:gridCol w="2271997"/>
                <a:gridCol w="2271997"/>
                <a:gridCol w="2271997"/>
                <a:gridCol w="2852479"/>
              </a:tblGrid>
              <a:tr h="581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документов без сдачи ВИ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 документов со сдачей ВИ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9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КЦП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20.06 - 25.07 2025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20.06 – 20.07.2025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25.06 – 25.07.2025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1-й приказ  01- 02.08.2025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2-й приказ 07- 06.08.2025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Платный прием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20.06-23.08.2025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20.06 – 20.08.2025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25.06 – 23.08.2025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15.08-30.08.2025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9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Магистратура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Платный прием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20.06-26.08.2025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20.06-16.08.2025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25.06 – 20.08.2025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30.08.2025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9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магистратура по всем формам обучения только для лиц, </a:t>
                      </a: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поступающих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обучение на основании документа иностранного государства об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Платный прием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01.09-27.10.2025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28.10.2025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31.10.2025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Tm="8233"/>
    </mc:Choice>
    <mc:Fallback xmlns="">
      <p:transition spd="slow" advTm="823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615A339-C75B-4587-A9E8-DA5BDFE9C088}" vid="{C5A3C8AA-1B50-4C59-8F53-1CAB7FD361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3474</TotalTime>
  <Words>582</Words>
  <Application>Microsoft Office PowerPoint</Application>
  <PresentationFormat>Широкоэкранный</PresentationFormat>
  <Paragraphs>193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Golos Text</vt:lpstr>
      <vt:lpstr>Golos Text DemiBold</vt:lpstr>
      <vt:lpstr>Times New Roman</vt:lpstr>
      <vt:lpstr>Verdana</vt:lpstr>
      <vt:lpstr>Специальное оформление</vt:lpstr>
      <vt:lpstr>Презентация PowerPoint</vt:lpstr>
      <vt:lpstr>План бюджетного приёма  в Сибайский институт (филиал) УУНиТ в 2025 году</vt:lpstr>
      <vt:lpstr>План бюджетного приёма  в Сибайский институт (филиал) УУНиТ в 2025 году</vt:lpstr>
      <vt:lpstr>План бюджетного приёма  в Сибайский институт (филиал) УУНиТ в 2025 году</vt:lpstr>
      <vt:lpstr>План бюджетного приёма  в Сибайский институт (филиал) УУНиТ в 2025 году</vt:lpstr>
      <vt:lpstr>Вступительные испытания в Сибайский институт (филиал) УУНиТ в 2025 году</vt:lpstr>
      <vt:lpstr>Вступительные испытания в Сибайский институт (филиал) УУНиТ в 2025 году</vt:lpstr>
      <vt:lpstr>Сроки приема и зачисления в Сибайский институт (филиал) УУНиТ в 2025 году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</cp:lastModifiedBy>
  <cp:revision>148</cp:revision>
  <dcterms:created xsi:type="dcterms:W3CDTF">2020-11-20T06:30:55Z</dcterms:created>
  <dcterms:modified xsi:type="dcterms:W3CDTF">2025-04-15T06:46:01Z</dcterms:modified>
</cp:coreProperties>
</file>